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85" r:id="rId4"/>
    <p:sldId id="259" r:id="rId5"/>
    <p:sldId id="263" r:id="rId6"/>
    <p:sldId id="264" r:id="rId7"/>
    <p:sldId id="284" r:id="rId8"/>
    <p:sldId id="267" r:id="rId9"/>
    <p:sldId id="268" r:id="rId10"/>
    <p:sldId id="269" r:id="rId11"/>
    <p:sldId id="270" r:id="rId12"/>
    <p:sldId id="271" r:id="rId13"/>
    <p:sldId id="278" r:id="rId14"/>
    <p:sldId id="279" r:id="rId15"/>
    <p:sldId id="280" r:id="rId16"/>
    <p:sldId id="281" r:id="rId17"/>
    <p:sldId id="282" r:id="rId18"/>
    <p:sldId id="257" r:id="rId19"/>
    <p:sldId id="272" r:id="rId20"/>
    <p:sldId id="273" r:id="rId21"/>
    <p:sldId id="274" r:id="rId22"/>
    <p:sldId id="275" r:id="rId23"/>
    <p:sldId id="258" r:id="rId24"/>
    <p:sldId id="260" r:id="rId25"/>
    <p:sldId id="261" r:id="rId26"/>
    <p:sldId id="276" r:id="rId27"/>
    <p:sldId id="28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จำนวนผู้ติดเชื้อ HIV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463</c:v>
                </c:pt>
                <c:pt idx="1">
                  <c:v>531</c:v>
                </c:pt>
                <c:pt idx="2">
                  <c:v>633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HIV คัดกรอง TB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463</c:v>
                </c:pt>
                <c:pt idx="1">
                  <c:v>531</c:v>
                </c:pt>
                <c:pt idx="2">
                  <c:v>633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HIV/TB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41</c:v>
                </c:pt>
                <c:pt idx="1">
                  <c:v>30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8772224"/>
        <c:axId val="158786304"/>
      </c:barChart>
      <c:catAx>
        <c:axId val="158772224"/>
        <c:scaling>
          <c:orientation val="minMax"/>
        </c:scaling>
        <c:delete val="0"/>
        <c:axPos val="b"/>
        <c:majorTickMark val="none"/>
        <c:minorTickMark val="none"/>
        <c:tickLblPos val="nextTo"/>
        <c:crossAx val="158786304"/>
        <c:crosses val="autoZero"/>
        <c:auto val="1"/>
        <c:lblAlgn val="ctr"/>
        <c:lblOffset val="100"/>
        <c:noMultiLvlLbl val="0"/>
      </c:catAx>
      <c:valAx>
        <c:axId val="1587863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877222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จำนวนผู้ป่วย TB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186</c:v>
                </c:pt>
                <c:pt idx="1">
                  <c:v>176</c:v>
                </c:pt>
                <c:pt idx="2">
                  <c:v>189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 คัดกรอง HIV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186</c:v>
                </c:pt>
                <c:pt idx="1">
                  <c:v>176</c:v>
                </c:pt>
                <c:pt idx="2">
                  <c:v>189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พบ HIV+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3"/>
                <c:pt idx="0">
                  <c:v>ปี 2555</c:v>
                </c:pt>
                <c:pt idx="1">
                  <c:v>ปี 2556</c:v>
                </c:pt>
                <c:pt idx="2">
                  <c:v>ปี 2557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41</c:v>
                </c:pt>
                <c:pt idx="1">
                  <c:v>30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9389952"/>
        <c:axId val="159412224"/>
      </c:barChart>
      <c:catAx>
        <c:axId val="15938995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9412224"/>
        <c:crosses val="autoZero"/>
        <c:auto val="1"/>
        <c:lblAlgn val="ctr"/>
        <c:lblOffset val="100"/>
        <c:noMultiLvlLbl val="0"/>
      </c:catAx>
      <c:valAx>
        <c:axId val="1594122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593899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170226985515699"/>
          <c:y val="0"/>
          <c:w val="0.55886951868458401"/>
          <c:h val="0.1066849320578846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ngsana New" pitchFamily="18" charset="-34"/>
          <a:cs typeface="Angsana New" pitchFamily="18" charset="-34"/>
        </a:defRPr>
      </a:pPr>
      <a:endParaRPr lang="th-TH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h-TH" smtClean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2397D65-57A7-489B-B43F-E2024697AC7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7A8A5F7-1770-4D81-8F47-3A87EFFDB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605694"/>
            <a:ext cx="5648623" cy="1204306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โรงพยาบาลหัวหิน 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ขนาด 340 เตียง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อำเภอหัวหิน จังหวัดประจวบคีรีขันธ์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819400" y="3657600"/>
            <a:ext cx="35052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ชื่อผู้ติดต่อ	ว่าที่ร้อยตรีอรรถพล </a:t>
            </a:r>
            <a:r>
              <a:rPr lang="th-TH" sz="2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ขาว</a:t>
            </a:r>
            <a:r>
              <a:rPr lang="th-TH" sz="200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เนียม</a:t>
            </a:r>
            <a:endParaRPr lang="th-TH" sz="2000" dirty="0" smtClean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กลุ่มงาน	เวชกรรมสังคม</a:t>
            </a:r>
          </a:p>
          <a:p>
            <a:r>
              <a:rPr lang="th-TH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โทรศัพท์	080-7110221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ngsana New" pitchFamily="18" charset="-34"/>
                <a:cs typeface="Angsana New" pitchFamily="18" charset="-34"/>
              </a:rPr>
              <a:t>E-mail	se7en.11@windowslive.com</a:t>
            </a:r>
            <a:endParaRPr lang="th-TH" sz="2000" dirty="0">
              <a:solidFill>
                <a:schemeClr val="tx1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679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685800"/>
            <a:ext cx="7520940" cy="129540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สถานการณ์ของผู้ติดเชื้อเอชไอวี ที่เข้ารับบริการดูแลรักษา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(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สะสมทั้งหมด) ของโรงพยาบาลหัวหิน จังหวัดประจวบคีรีขันธ์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                    และ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ระดับประเทศ ณ สิ้นเดือนกันยายน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146140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ฐานข้อมูล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NAP – Plus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สำนักงานหลักประกันสุขภาพแห่งชาติ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1" t="21282" r="40099" b="10342"/>
          <a:stretch/>
        </p:blipFill>
        <p:spPr bwMode="auto">
          <a:xfrm>
            <a:off x="602981" y="2627932"/>
            <a:ext cx="2902219" cy="3177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7" t="23054" r="39898" b="10427"/>
          <a:stretch/>
        </p:blipFill>
        <p:spPr bwMode="auto">
          <a:xfrm>
            <a:off x="5715000" y="2687419"/>
            <a:ext cx="2837523" cy="3117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3" t="26465" r="38892" b="15981"/>
          <a:stretch/>
        </p:blipFill>
        <p:spPr bwMode="auto">
          <a:xfrm>
            <a:off x="3463750" y="2656077"/>
            <a:ext cx="2260378" cy="314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91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599" r="15494" b="1"/>
          <a:stretch/>
        </p:blipFill>
        <p:spPr>
          <a:xfrm>
            <a:off x="35496" y="1940565"/>
            <a:ext cx="4092093" cy="393670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4" t="6045" r="2292"/>
          <a:stretch/>
        </p:blipFill>
        <p:spPr>
          <a:xfrm>
            <a:off x="4067944" y="1988840"/>
            <a:ext cx="5067723" cy="3816424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267744" y="5661248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สี่เหลี่ยมผืนผ้า 3"/>
          <p:cNvSpPr/>
          <p:nvPr/>
        </p:nvSpPr>
        <p:spPr>
          <a:xfrm>
            <a:off x="2514600" y="381000"/>
            <a:ext cx="4343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สาเหตุของปัญหา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396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t="599" r="15494" b="1"/>
          <a:stretch/>
        </p:blipFill>
        <p:spPr>
          <a:xfrm>
            <a:off x="35496" y="1940565"/>
            <a:ext cx="4092093" cy="393670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r="1082"/>
          <a:stretch/>
        </p:blipFill>
        <p:spPr>
          <a:xfrm>
            <a:off x="4127588" y="1700808"/>
            <a:ext cx="4980916" cy="410445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2339752" y="5661248"/>
            <a:ext cx="187220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สี่เหลี่ยมผืนผ้า 2"/>
          <p:cNvSpPr/>
          <p:nvPr/>
        </p:nvSpPr>
        <p:spPr>
          <a:xfrm>
            <a:off x="2339752" y="381000"/>
            <a:ext cx="482304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สาเหตุของปัญหา (ต่อ)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809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rved Left Arrow 18"/>
          <p:cNvSpPr/>
          <p:nvPr/>
        </p:nvSpPr>
        <p:spPr>
          <a:xfrm>
            <a:off x="7239000" y="2245432"/>
            <a:ext cx="933400" cy="1512168"/>
          </a:xfrm>
          <a:prstGeom prst="curvedLeftArrow">
            <a:avLst>
              <a:gd name="adj1" fmla="val 25000"/>
              <a:gd name="adj2" fmla="val 45624"/>
              <a:gd name="adj3" fmla="val 315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7544" y="1781944"/>
            <a:ext cx="6480720" cy="926976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การลดความเสี่ยงด้านพฤติกรรมและการมี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เพศสัมพันธ์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82697" y="3078088"/>
            <a:ext cx="6480720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ส่งเสริมการเปิดเผยสถานะการติดเชื้อเอชไอวีกับคู่เพศสัมพันธ์และการส่งเสริมการตรวจหาการติดเชื้อเอชไอวีของคู่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เพศสัมพันธ์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544" y="4822094"/>
            <a:ext cx="6480720" cy="129614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คงไว้ซึ่งการรับบริการอย่างต่อเนื่อง </a:t>
            </a:r>
            <a:r>
              <a:rPr lang="th-TH" sz="240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การคงอยู่ในระบบบริการ, การลดอัตราการรักษาล้มเหลว และการดื้อยา)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52600" y="381000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แนวทางการแก้ไขปัญหา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7" name="Curved Left Arrow 16"/>
          <p:cNvSpPr/>
          <p:nvPr/>
        </p:nvSpPr>
        <p:spPr>
          <a:xfrm>
            <a:off x="7239000" y="3962400"/>
            <a:ext cx="933400" cy="1347800"/>
          </a:xfrm>
          <a:prstGeom prst="curvedLeftArrow">
            <a:avLst>
              <a:gd name="adj1" fmla="val 25000"/>
              <a:gd name="adj2" fmla="val 45624"/>
              <a:gd name="adj3" fmla="val 31512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6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0" y="2758616"/>
            <a:ext cx="3498405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การให้บริการขั้นพื้นฐาน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805776" y="1295400"/>
            <a:ext cx="5140407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การคัดกรองพฤติกรรมเสี่ยง 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โดยการคัดกรองเป็นระยะๆ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ทุกครั้งที่มารับบริการ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05776" y="2758616"/>
            <a:ext cx="5164510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การให้ข้อมูลเรื่องการป้องกันแบบสั้น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โดยเจ้าหน้าที่/อาสาสมัครผู้ติดเชื้อที่ผ่านการอบรมให้ความรู้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05776" y="4191000"/>
            <a:ext cx="5182429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การส่งต่อ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ในกรณีที่มีปัญหาซับซ้อน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/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มีความต้องการรับบริการอื่นที่จำเป็นตามปัญหาของผู้รับบริการแต่ละรายจากทีมสหวิชาชีพ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752600" y="304800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แนวทางการแก้ไขปัญหา (ต่อ)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855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52401" y="2773060"/>
            <a:ext cx="2819400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การให้บริการปรึกษา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52801" y="1295400"/>
            <a:ext cx="5323656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ช่วยให้ผู้รับการปรึกษาเกิดการเรียนรู้ เข้าใจตนเอง</a:t>
            </a:r>
          </a:p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และเข้าใจปัญหาของตน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352800" y="2773060"/>
            <a:ext cx="5344797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ช่วยให้ผู้รับบริการมีทักษะในการแก้ปัญหา และสามารถตัดสินใจได้ด้วยตนเองอย่างเหมาะสม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352800" y="4267200"/>
            <a:ext cx="5360513" cy="1359024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สามารถปรับเปลี่ยนพฤติกรรมที่ไม่พึงประสงค์ไปสู่พฤติกรรมที่พึงประสงค์ และคงไว้ซึ่งพฤติกรรมที่พึงประสงค์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4" name="สี่เหลี่ยมผืนผ้า 13"/>
          <p:cNvSpPr/>
          <p:nvPr/>
        </p:nvSpPr>
        <p:spPr>
          <a:xfrm>
            <a:off x="1752600" y="381000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แนวทางการแก้ไขปัญหา (ต่อ)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8982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23528" y="1209526"/>
            <a:ext cx="8515672" cy="77167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323528" y="1367135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ตัวอย่าง</a:t>
            </a:r>
            <a:r>
              <a:rPr lang="th-TH" sz="2400" b="1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แนวทางการให้การปรึกษาเพื่อส่งเสริมการเปิดเผยสถานะการติดเชื้อเอชไอวีกับคู่เพศสัมพันธ์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2" b="15043"/>
          <a:stretch/>
        </p:blipFill>
        <p:spPr>
          <a:xfrm>
            <a:off x="499356" y="2228528"/>
            <a:ext cx="7992888" cy="4248472"/>
          </a:xfrm>
          <a:prstGeom prst="rect">
            <a:avLst/>
          </a:prstGeom>
        </p:spPr>
      </p:pic>
      <p:sp>
        <p:nvSpPr>
          <p:cNvPr id="8" name="สี่เหลี่ยมผืนผ้า 7"/>
          <p:cNvSpPr/>
          <p:nvPr/>
        </p:nvSpPr>
        <p:spPr>
          <a:xfrm>
            <a:off x="1752600" y="218926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แนวทางการแก้ไขปัญหา (ต่อ)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733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532" y="2362200"/>
            <a:ext cx="8076536" cy="16001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thaiDist">
              <a:spcBef>
                <a:spcPts val="0"/>
              </a:spcBef>
            </a:pPr>
            <a:r>
              <a:rPr lang="th-TH" sz="28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dirty="0" smtClean="0">
                <a:solidFill>
                  <a:prstClr val="black"/>
                </a:solidFill>
                <a:latin typeface="Angsana New" pitchFamily="18" charset="-34"/>
                <a:cs typeface="Angsana New" pitchFamily="18" charset="-34"/>
              </a:rPr>
              <a:t>การจัดบริการที่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นอกเหนือการให้บริการขั้นพื้นฐานและการให้บริการปรึกษา เพื่อเอื้อต่อการเข้าถึงบริการ จากการสนับสนุนด้านการดำเนินงานของเครือข่าย ผ่านกระบวนการกลุ่ม, การรณรงค์ให้ความรู้ผ่านสื่อต่างๆ โดยการกำหนดรูปแบบการให้บริการที่ชัดเจน ลดความซ้ำซ้อนของงาน และสามารถครอบคลุมเนื้อหาและกลุ่มเป้าหมายมากขึ้น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532" y="1371600"/>
            <a:ext cx="8076536" cy="60960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การให้บริการอื่นๆ ที่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สนับสนุน /ส่งเสริมให้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เกิดการ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ป้องกันในผู้ติดเชื้อเอชไอวี</a:t>
            </a:r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752600" y="381000"/>
            <a:ext cx="54864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แนวทางการแก้ไขปัญหา (ต่อ)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0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20940" cy="548640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การวัดผลและผลของการ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เปลี่ยนแปลง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5" name="ตัวแทนเนื้อหา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0964019"/>
              </p:ext>
            </p:extLst>
          </p:nvPr>
        </p:nvGraphicFramePr>
        <p:xfrm>
          <a:off x="685800" y="1371600"/>
          <a:ext cx="7962900" cy="286226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38599"/>
                <a:gridCol w="1295400"/>
                <a:gridCol w="1295400"/>
                <a:gridCol w="1333501"/>
              </a:tblGrid>
              <a:tr h="413753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ปี2555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2557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714149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จำนวนผู้ป่วยที่ติดเชื้อเอชไอวีที่ขึ้นทะเบียนการรักษา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463 คน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(รายใหม่ 64 คน)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531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(รายใหม่ 68 คน)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633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(รายใหม่ 101 คน)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1020212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1.ผู้ติดเชื้อเอชไอวีที่ขึ้นทะเบียนได้รับการตรวจคัดกรองวัณโรค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(รายใหม่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CXR+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ซักประวัติทุกราย รายเก่าซักประวัติทุกครั้งที่มาโรงพยาบาล)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463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531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633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714149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2.ผู้ป่วยติดเชื้อเอชไอวีที่ขึ้นทะเบียนและได้รับการตรวจคัดกรองวัณโรค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(พบว่าป่วยเป็นวัณโรค)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(8.86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(5.65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(2.05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62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ตัวชี้วัดด้านการดำเนินงานคลินิก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HIV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56045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168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838200"/>
          </a:xfrm>
        </p:spPr>
        <p:txBody>
          <a:bodyPr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แผนที่อำเภอหัวหิน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47800"/>
            <a:ext cx="2788114" cy="4525963"/>
          </a:xfrm>
        </p:spPr>
      </p:pic>
      <p:sp>
        <p:nvSpPr>
          <p:cNvPr id="5" name="สี่เหลี่ยมผืนผ้า 4"/>
          <p:cNvSpPr/>
          <p:nvPr/>
        </p:nvSpPr>
        <p:spPr>
          <a:xfrm>
            <a:off x="4114800" y="1447800"/>
            <a:ext cx="47244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dirty="0">
                <a:solidFill>
                  <a:schemeClr val="tx1"/>
                </a:solidFill>
              </a:rPr>
              <a:t>อำเภอหัวหินตั้งอยู่ทางตอนเหนือสุดของจังหวัดประจวบคีรีขันธ์ </a:t>
            </a:r>
            <a:endParaRPr lang="th-TH" dirty="0" smtClean="0">
              <a:solidFill>
                <a:schemeClr val="tx1"/>
              </a:solidFill>
            </a:endParaRPr>
          </a:p>
          <a:p>
            <a:r>
              <a:rPr lang="th-TH" dirty="0" smtClean="0">
                <a:solidFill>
                  <a:schemeClr val="tx1"/>
                </a:solidFill>
              </a:rPr>
              <a:t>มี</a:t>
            </a:r>
            <a:r>
              <a:rPr lang="th-TH" dirty="0">
                <a:solidFill>
                  <a:schemeClr val="tx1"/>
                </a:solidFill>
              </a:rPr>
              <a:t>อาณาเขตติดต่อกับเขตการปกครองข้างเคียงดังต่อไปนี้</a:t>
            </a:r>
          </a:p>
          <a:p>
            <a:r>
              <a:rPr lang="th-TH" b="1" dirty="0">
                <a:solidFill>
                  <a:schemeClr val="tx1"/>
                </a:solidFill>
              </a:rPr>
              <a:t>ทิศเหนือ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dirty="0" smtClean="0">
                <a:solidFill>
                  <a:schemeClr val="tx1"/>
                </a:solidFill>
              </a:rPr>
              <a:t>	ติดต่อกับ	อำเภอ</a:t>
            </a:r>
            <a:r>
              <a:rPr lang="th-TH" dirty="0">
                <a:solidFill>
                  <a:schemeClr val="tx1"/>
                </a:solidFill>
              </a:rPr>
              <a:t>แก่งกระจาน อำเภอท่ายาง </a:t>
            </a:r>
            <a:r>
              <a:rPr lang="th-TH" dirty="0" smtClean="0">
                <a:solidFill>
                  <a:schemeClr val="tx1"/>
                </a:solidFill>
              </a:rPr>
              <a:t>		และอำเภอชะอำ</a:t>
            </a:r>
            <a:r>
              <a:rPr lang="th-TH" dirty="0">
                <a:solidFill>
                  <a:schemeClr val="tx1"/>
                </a:solidFill>
              </a:rPr>
              <a:t> (จังหวัดเพชรบุรี)</a:t>
            </a:r>
          </a:p>
          <a:p>
            <a:r>
              <a:rPr lang="th-TH" b="1" dirty="0">
                <a:solidFill>
                  <a:schemeClr val="tx1"/>
                </a:solidFill>
              </a:rPr>
              <a:t>ทิศตะวันออก</a:t>
            </a:r>
            <a:r>
              <a:rPr lang="th-TH" dirty="0">
                <a:solidFill>
                  <a:schemeClr val="tx1"/>
                </a:solidFill>
              </a:rPr>
              <a:t> 	</a:t>
            </a:r>
            <a:r>
              <a:rPr lang="th-TH" dirty="0" smtClean="0">
                <a:solidFill>
                  <a:schemeClr val="tx1"/>
                </a:solidFill>
              </a:rPr>
              <a:t>ติดต่อ</a:t>
            </a:r>
            <a:r>
              <a:rPr lang="th-TH" dirty="0">
                <a:solidFill>
                  <a:schemeClr val="tx1"/>
                </a:solidFill>
              </a:rPr>
              <a:t>กับอ่าวไทย</a:t>
            </a:r>
          </a:p>
          <a:p>
            <a:r>
              <a:rPr lang="th-TH" b="1" dirty="0">
                <a:solidFill>
                  <a:schemeClr val="tx1"/>
                </a:solidFill>
              </a:rPr>
              <a:t>ทิศใต้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dirty="0" smtClean="0">
                <a:solidFill>
                  <a:schemeClr val="tx1"/>
                </a:solidFill>
              </a:rPr>
              <a:t>		ติดต่อ</a:t>
            </a:r>
            <a:r>
              <a:rPr lang="th-TH" dirty="0">
                <a:solidFill>
                  <a:schemeClr val="tx1"/>
                </a:solidFill>
              </a:rPr>
              <a:t>กับอำเภอปราณบุรี</a:t>
            </a:r>
          </a:p>
          <a:p>
            <a:r>
              <a:rPr lang="th-TH" b="1" dirty="0">
                <a:solidFill>
                  <a:schemeClr val="tx1"/>
                </a:solidFill>
              </a:rPr>
              <a:t>ทิศตะวันตก</a:t>
            </a:r>
            <a:r>
              <a:rPr lang="th-TH" dirty="0">
                <a:solidFill>
                  <a:schemeClr val="tx1"/>
                </a:solidFill>
              </a:rPr>
              <a:t> </a:t>
            </a:r>
            <a:r>
              <a:rPr lang="th-TH" dirty="0" smtClean="0">
                <a:solidFill>
                  <a:schemeClr val="tx1"/>
                </a:solidFill>
              </a:rPr>
              <a:t>		ติดต่อ</a:t>
            </a:r>
            <a:r>
              <a:rPr lang="th-TH" dirty="0">
                <a:solidFill>
                  <a:schemeClr val="tx1"/>
                </a:solidFill>
              </a:rPr>
              <a:t>กับเขตตะนาวศรี (ประเทศพม่า</a:t>
            </a:r>
            <a:r>
              <a:rPr lang="th-TH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th-TH" dirty="0">
              <a:solidFill>
                <a:schemeClr val="tx1"/>
              </a:solidFill>
            </a:endParaRPr>
          </a:p>
          <a:p>
            <a:r>
              <a:rPr lang="th-TH" dirty="0" smtClean="0">
                <a:solidFill>
                  <a:schemeClr val="tx1"/>
                </a:solidFill>
              </a:rPr>
              <a:t>ประกอบด้วย 7 ตำบล 63 หมู่บ้าน  ได้แก่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1.ตำบลหัวหิน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2.ตำบลหนองพลับ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3.ตำบลทับใต้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4.ตำบลหินเหล็กไฟ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5.ตำบลบึงนคร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6.ตำบลหนองแก </a:t>
            </a:r>
          </a:p>
          <a:p>
            <a:r>
              <a:rPr lang="th-TH" dirty="0" smtClean="0">
                <a:solidFill>
                  <a:schemeClr val="tx1"/>
                </a:solidFill>
              </a:rPr>
              <a:t>7.ตำบลห้วยสัตว์ใหญ่</a:t>
            </a:r>
            <a:endParaRPr lang="th-T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1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ตัวชี้วัดด้านการดำเนินงานคลินิก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TB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2174376"/>
              </p:ext>
            </p:extLst>
          </p:nvPr>
        </p:nvGraphicFramePr>
        <p:xfrm>
          <a:off x="822325" y="1100138"/>
          <a:ext cx="7521576" cy="2296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206875"/>
                <a:gridCol w="1143000"/>
                <a:gridCol w="1066800"/>
                <a:gridCol w="11049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ตัวชี้วัด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2555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2557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จำนวนผู้ป่วยวัณโรคที่ขึ้นทะเบียนการรักษา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186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176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189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1.จำนวนผู้ป่วยที่ขึ้นทะเบียนการรักษาและได้รับการตรวจคัดกรองหาเชื้อเอชไอวี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186 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176 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189 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2.จำนวนผู้ป่วยวัณโรคที่ขึ้นทะเบียนการรักษาพบผลเลือดเอชไอวีบวก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(คิดร้อยละของผู้ป่วยทั้งหมด)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(22.04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</a:p>
                    <a:p>
                      <a:pPr algn="ctr"/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(17.04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(22.75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188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กราฟแสดงตัวชี้วัดด้านการดำเนินงานคลินิก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TB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469791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4800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382000" cy="548640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ตัวชี้วัดผสมผสานระหว่างการดำเนินงานคลินิก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TB/HIV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1653411"/>
              </p:ext>
            </p:extLst>
          </p:nvPr>
        </p:nvGraphicFramePr>
        <p:xfrm>
          <a:off x="609600" y="1066800"/>
          <a:ext cx="7962900" cy="4312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29792"/>
                <a:gridCol w="737305"/>
                <a:gridCol w="811036"/>
                <a:gridCol w="8847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TB/HIV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2555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ปี 2557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1.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จำนวนผู้ป่วยวัณโรคที่ขึ้นทะเบียนการรักษาพบผลเลือดเอชไอวี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Positive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ได้รับการตรวจ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CD4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(คิดร้อยละต่อผู้ป่วย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HIV positive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2.จำนวนผู้ป่วยวัณโรคและเอชไอวี ได้รับยาต้านไวรัสตามเกณฑ์การรักษา (คิดต่อจำนวนผู้ป่วย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HIV positive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41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30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43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3.จำนวนผู้ป่วยวัณโรคและเอชไอวี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ได้รับยาป้องกันโรคแทรกซ้อนตามแผนการรักษาตามเกณฑ์การรักษา (คิดต่อผู้ป่วยตามเกณฑ์ที่จะต้องรักษา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OI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4.ผู้ป่วยวัณโรคและเอชไอวีได้รับยาต้านภายใน 2-8 สัปดาห์ ตามเกณฑ์ประเทศ (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CD4&lt;50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ภายใน 2 สัปดาห์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,CD4&gt;50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ภายใน 2-8 สัปดาห์)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36</a:t>
                      </a:r>
                      <a:endParaRPr lang="en-US" dirty="0" smtClean="0">
                        <a:latin typeface="Angsana New" pitchFamily="18" charset="-34"/>
                        <a:cs typeface="Angsana New" pitchFamily="18" charset="-34"/>
                      </a:endParaRP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26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38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(100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%</a:t>
                      </a:r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5.จำนวนผู้ป่วยวัณโรคและเอชไอวี เสียชีวิตในปีที่ประเมิน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5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6.ค่ามัธยฐานระยะเวลาในการเริ่มยาต้านไวรัส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Median Time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(วัน)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67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53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60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7.</a:t>
                      </a:r>
                      <a:r>
                        <a:rPr lang="en-US" dirty="0" smtClean="0">
                          <a:latin typeface="Angsana New" pitchFamily="18" charset="-34"/>
                          <a:cs typeface="Angsana New" pitchFamily="18" charset="-34"/>
                        </a:rPr>
                        <a:t>Median</a:t>
                      </a:r>
                      <a:r>
                        <a:rPr lang="en-US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 CD4 </a:t>
                      </a:r>
                      <a:r>
                        <a:rPr lang="th-TH" baseline="0" dirty="0" smtClean="0">
                          <a:latin typeface="Angsana New" pitchFamily="18" charset="-34"/>
                          <a:cs typeface="Angsana New" pitchFamily="18" charset="-34"/>
                        </a:rPr>
                        <a:t>ของโรควัณโรคและเอชไอวี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170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(314,7)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166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(321,11)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134</a:t>
                      </a:r>
                    </a:p>
                    <a:p>
                      <a:pPr algn="ctr"/>
                      <a:r>
                        <a:rPr lang="th-TH" dirty="0" smtClean="0">
                          <a:latin typeface="Angsana New" pitchFamily="18" charset="-34"/>
                          <a:cs typeface="Angsana New" pitchFamily="18" charset="-34"/>
                        </a:rPr>
                        <a:t>(262,6)</a:t>
                      </a:r>
                      <a:endParaRPr lang="th-TH" dirty="0"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L="83573" marR="8357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097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458200" cy="838200"/>
          </a:xfrm>
        </p:spPr>
        <p:txBody>
          <a:bodyPr>
            <a:noAutofit/>
          </a:bodyPr>
          <a:lstStyle/>
          <a:p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กระบวนการพัฒนาเพื่อให้ได้มาซึ่งคุณภาพ / กิจกรรม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พัฒนา</a:t>
            </a:r>
            <a:b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</a:b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" y="1066800"/>
            <a:ext cx="8305800" cy="3962400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</a:rPr>
              <a:t>ประชุมคณะกรรมการคลินิกวัณโรคและเอชไอวี เพื่อวิเคราะห์ปัญหา และร่วมกันพัฒนาระบบบริการของคลินิก             และระบบการส่งต่อผู้ป่วยให้กับพื้นที่ที่รับผิดชอบได้รับทราบข้อมูลและดำเนินการติดตามเยี่ยมบ้านและดูแลผู้ป่วย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</a:rPr>
              <a:t>มีการติดตามดูแลผู้ป่วยทั้งในขณะที่ผู้ป่วยพักรักษาตัวที่โรงพยาบาลและหลังจากที่ผู้ป่วยออกจากโรงพยาบาลกลับไปอยู่ที่บ้าน เพื่อกำหนดรูปแบบแนวทางการรักษาที่เหมาะสม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</a:rPr>
              <a:t>สร้างความตระหนักรู้ให้กับเจ้าหน้าที่ผู้รับผิดชอบงานวัณโรคและงานเอดส์ของแต่ละแผนก เรื่องการคัดกรองผู้ป่วยเอดส์และวัณโรคให้มีความรอบคอบ เข้มงวดและถูกต้อง เพื่อนำไปสู่การวางแผนการรักษาต่อไป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</a:rPr>
              <a:t>ในกรณีที่ผู้ป่วยวัณโรค ได้ทำการตรวจคัดกรองหาเชื้อเอชไอวีแล้วให้ผลเป็นบวก (</a:t>
            </a:r>
            <a:r>
              <a:rPr lang="en-US" sz="2000" dirty="0" smtClean="0">
                <a:solidFill>
                  <a:schemeClr val="tx1"/>
                </a:solidFill>
              </a:rPr>
              <a:t>positive</a:t>
            </a:r>
            <a:r>
              <a:rPr lang="th-TH" sz="2000" dirty="0" smtClean="0">
                <a:solidFill>
                  <a:schemeClr val="tx1"/>
                </a:solidFill>
              </a:rPr>
              <a:t>) จะมีการประสานงานกันระหว่างผู้รับผิดชอบงานเอดส์และวัณโรค เพื่อเข้าสู่กระบวนการเริ่มยาต้านไวรัส เพื่อให้บริการรักษาและดำเนินงานให้เป็นไปตามมาตรฐานต่อไป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h-TH" sz="2000" dirty="0" smtClean="0">
                <a:solidFill>
                  <a:schemeClr val="tx1"/>
                </a:solidFill>
              </a:rPr>
              <a:t>มีการลงบันทึกข้อมูลการให้บริการผู้ป่วยลงในแฟ้มประวัติการรักษาของผู้ป่วยเอดส์และวัณโรคทุกราย เพื่อใช้เป็นข้อมูลพื้นฐานและประวัติการรักษาทั้งในแฟ้มประวัติและระบบโปรแกรมคอมพิวเตอร์ โดยเน้นว่าทุกอย่างจะต้องเป็นความลับระหว่างผู้ป่วยกับผู้ให้บริการเท่านั้น</a:t>
            </a:r>
            <a:endParaRPr lang="th-TH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4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บทเรียนที่ได้รับ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0629"/>
            <a:ext cx="8305800" cy="2937972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 สามารถแก้ไขปัญหาและอุปสรรคที่เกิดจากการให้บริการ และสามารถกำหนดแนวทางการแก้ไขปัญหาร่วมกันได้โดยความร่วมมือของ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ทุกๆ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ฝ่าย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ผู้ป่วย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วัณโรคได้รับการคัดกรองหาเชื้อ 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HIV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ในผู้ป่วยวัณโรคทุก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ราย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ผู้ให้บริการทุกแผนกมีความรู้ความเข้าใจเกี่ยวกับการให้บริการผู้ป่วยวัณโรคและเอดส์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ผู้ป่วยวัณโรคที่ตรวจคัดกรองหาเชื้อ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HIV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แล้วให้ผลบวก ได้รับการรักษาอย่างต่อเนื่องและได้รับยาต้านไวรัสทุกราย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ผู้ป่วยทุกรายมีประวัติการรักษาที่ครบถ้วน ถูกต้องและสมบูรณ์ ทำให้ง่ายต่อการค้นหาข้อมูลเพื่อใช้ประกอบการรักษา และข้อมูลการรักษาของผู้ป่วยเป็นความลับระหว่างผู้ป่วยและผู้ให้บริการเท่านั้น</a:t>
            </a:r>
          </a:p>
          <a:p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000" b="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580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20940" cy="548640"/>
          </a:xfrm>
        </p:spPr>
        <p:txBody>
          <a:bodyPr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ประเด็นการพัฒนา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ต่อเนื่องด้านงานเอดส์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357984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ดำเนินการให้บริการตรวจเลือดในผู้ที่มารับบริการที่โรงพยาบาลทุกรายเพื่อ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คัดกรองหาเชื้อ 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HIV </a:t>
            </a:r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จัดตั้งจุดบริการให้คำปรึกษาแก่ผู้ป่วยที่ติดเชื้อเอชไอวีและคู่นอนของผู้ป่วยติดเชื้อเอชไอวี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รณรงค์ให้ความรู้เกี่ยวกับโรคเอดส์และโรคติดต่อทางเพศสัมพันธ์ในนักเรียน กลุ่มเสี่ยงและชุมชน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ค้นหาผู้ป่วยติดเชื้อเอชไอวีรายใหม่ ในสถานบริการกลางคืน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ัดอบรมเพิ่มพูนทักษะการให้บริการให้ความรู้แก่อสม.และเจ้าหน้าที่เรื่องโรคเอดส์และโรคติดต่อทางเพศสัมพันธ์ </a:t>
            </a:r>
            <a:endParaRPr lang="en-US" sz="2000" b="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82661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ประเด็นการพัฒนาต่อเนื่องด้าน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งานวัณโรค</a:t>
            </a:r>
            <a:endParaRPr lang="th-TH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พัฒนาระบบการติดตามเยี่ยมบ้านผู้ป่วยวัณโรคหลังจากเริ่มต้นการรักษา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จัดทำให้มีระบบการรับประทานยาโดยมีพี่เลี้ยง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(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DOT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) ในผู้ป่วยวัณโรค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จัดทำระบบการติดตามผู้ป่วยวัณโรคที่มารับยาไม่ตรงนัดให้มารับการรักษาอย่างต่อเนื่อง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จัดอบรมแกนนำ </a:t>
            </a:r>
            <a:r>
              <a:rPr lang="th-TH" sz="2000" b="0" dirty="0" err="1" smtClean="0">
                <a:latin typeface="Angsana New" pitchFamily="18" charset="-34"/>
                <a:cs typeface="Angsana New" pitchFamily="18" charset="-34"/>
              </a:rPr>
              <a:t>อส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ม.ให้มีความเข้าใจเกี่ยวกับระบบการรักษาและดูแลผู้ป่วยวัณโรค และปรับเปลี่ยนทัศนคติที่ดีให้กับชาวบ้านชุมชมที่มีต่อผู้ป่วยวัณโรค</a:t>
            </a:r>
          </a:p>
          <a:p>
            <a:pPr>
              <a:buFont typeface="Arial" pitchFamily="34" charset="0"/>
              <a:buChar char="•"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เน้นการคัดกรองผู้สัมผัสวัณโรคร่วมบ้านเพื่อค้นหาผู้ป่วยวัณโรครายใหม่และกลุ่มเสี่ยง เช่น </a:t>
            </a:r>
            <a:r>
              <a:rPr lang="en-US" sz="2000" b="0" dirty="0" smtClean="0">
                <a:latin typeface="Angsana New" pitchFamily="18" charset="-34"/>
                <a:cs typeface="Angsana New" pitchFamily="18" charset="-34"/>
              </a:rPr>
              <a:t>COPD DM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ผู้สูงอายุให้มีความครอบคลุมมากยิ่งขึ้น</a:t>
            </a:r>
          </a:p>
          <a:p>
            <a:endParaRPr lang="th-TH" sz="20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000" b="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76168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24"/>
          <a:stretch/>
        </p:blipFill>
        <p:spPr>
          <a:xfrm>
            <a:off x="2247014" y="152400"/>
            <a:ext cx="4370784" cy="3905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สี่เหลี่ยมผืนผ้า 1"/>
          <p:cNvSpPr/>
          <p:nvPr/>
        </p:nvSpPr>
        <p:spPr>
          <a:xfrm>
            <a:off x="1727306" y="3958411"/>
            <a:ext cx="5410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ขอบคุณครับ</a:t>
            </a:r>
            <a:endParaRPr lang="th-TH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89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57200" y="304800"/>
            <a:ext cx="8229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หัวหินถิ่นมนต์ขลัง ทะเลสวย นักมวยดัง พระราชวังงดงาม</a:t>
            </a: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95600"/>
            <a:ext cx="2728138" cy="180511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10217" r="2245" b="8045"/>
          <a:stretch/>
        </p:blipFill>
        <p:spPr>
          <a:xfrm>
            <a:off x="5638799" y="1295400"/>
            <a:ext cx="2956739" cy="1713294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44" y="1295400"/>
            <a:ext cx="2603554" cy="1757399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409" y="3008694"/>
            <a:ext cx="2582289" cy="1698183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8" y="1295400"/>
            <a:ext cx="2714847" cy="1713294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09" y="3008694"/>
            <a:ext cx="2743200" cy="16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25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บริบท / ภาพรวม / สภาพ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ปัญหา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โรงพยาบาลหัวหิน เป็นโรงพยาบาลทั่วไป ขนาด 340 เตียง รับผิดชอบประชากร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106,261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คน (ข้อมูลปี 2557) เป็นทั้งชุมชนเมืองและชนบท ประชากรส่วนใหญ่นับถือศาสนาพุทธ การแระกอบอาชีพส่วนใหญ่คือ </a:t>
            </a: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อาชีพเกษตรกรรม  -ประมงการอุตสาหกรรมและ การพานิชยกรรมและการบริการ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 ตามลำดับ โดยเฉพาะในช่วง 5 ปีที่ผ่านมา อำเภอหัวหินได้มีการขยายตัวทางเศรษฐกิจ ทำให้มีแรงงานต่างด้าวเข้ามาประกอบอาชีพในพื้นที่อำเภอหัวหินเพิ่มมากขึ้น โดยแรงงานต่างด้าวที่เข้ามาในพื้นที่ส่วนใหญ่จะเข้ามาประกอบอาชีพรับจ้างทำการเกษตรและรับจ้างตามสถานประกอบการโรงแรมและตามร้านอาหารกลางคืน</a:t>
            </a:r>
          </a:p>
          <a:p>
            <a:pPr marL="0" indent="0">
              <a:buNone/>
            </a:pPr>
            <a:r>
              <a:rPr lang="th-TH" sz="2400" b="0" dirty="0">
                <a:latin typeface="Angsana New" pitchFamily="18" charset="-34"/>
                <a:cs typeface="Angsana New" pitchFamily="18" charset="-34"/>
              </a:rPr>
              <a:t>	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การให้บริการของคลินิกรับยาต้านไวรัส ของโรงพยาบาลหัวหิน ตั้งแต่ปี 2549 ได้มีการจัดสถานที่บริการออกเป็นสัดส่วน โดยได้กำหนดวันให้บริการแยกออกจากคลินิกอื่นๆของโรงพยาบาลแต่ได้ทำงานควบคู่ไปกับคลินิกวัณโรค โดยกำหนดให้ทุกวันอังคารเป็นคลินิกวัณโรคและวันพุธเป็นคลินิกรับยาต้านไวรัส โดยทางโรงพยาบาลหัวหินได้จัดให้ทั้ง 2 คลินิกให้บริการแบบ </a:t>
            </a:r>
            <a:r>
              <a:rPr lang="en-US" sz="2400" b="0" dirty="0" smtClean="0">
                <a:latin typeface="Angsana New" pitchFamily="18" charset="-34"/>
                <a:cs typeface="Angsana New" pitchFamily="18" charset="-34"/>
              </a:rPr>
              <a:t>One Stop Service </a:t>
            </a:r>
            <a:r>
              <a:rPr lang="th-TH" sz="2400" b="0" dirty="0" smtClean="0">
                <a:latin typeface="Angsana New" pitchFamily="18" charset="-34"/>
                <a:cs typeface="Angsana New" pitchFamily="18" charset="-34"/>
              </a:rPr>
              <a:t>โดยจากข้อมูลตั้งแต่ปี 2549 – ปัจจุบัน (29/5/58) มีจำนวนผู้ติดเชื้อเอชไอวีมารับบริการที่คลินิก จำนวนทั้งหมด 1,038 คน โดยเป็นผู้ป่วยที่รับยาต้านไวรัสแล้ว จำนวน738 คน</a:t>
            </a:r>
          </a:p>
          <a:p>
            <a:pPr marL="0" indent="0">
              <a:buNone/>
            </a:pPr>
            <a:endParaRPr lang="th-TH" sz="2400" b="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en-US" sz="2400" b="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59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7520940" cy="548640"/>
          </a:xfrm>
        </p:spPr>
        <p:txBody>
          <a:bodyPr>
            <a:noAutofit/>
          </a:bodyPr>
          <a:lstStyle/>
          <a:p>
            <a:pPr lvl="0"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บริบท / ภาพรวม / สภาพ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ปัญหา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	โดยทั้งคลินิกรับยาต้านไวรัสและคลินิกวัณโรค ได้มีการประสานงานกันตั้งแต่ปี 2554 โดยในระยะเริ่มแรกยังไม่มีอาคารที่ทำการคลินิกเหมือนในปัจจุบัน  ต่อมาในปี 2551 จึงได้มีการจัดตั้งคณะกรรมการทำงานร่วมกัน โดยได้เปิดให้บริการด้านการให้คำปรึกษาในผู้ป่วยที่มีความประสงค์ต้องการจะตรวจเลือดเพื่อคัดกรองหาเชื้อเอชไอวีโดยสมัครใจ และจัดให้มีการส่งต่อเมื่อตรวจพบว่าผู้รับบริการรายนั้นมีการตรวจพบเชื้อเอชไอวีในกระแสเลือด เพื่อส่งเข้าสู่ระบบการให้บริการการรักษาผู้ติดเชื้อเอชไอวีในคลินิกรับยาต้าน ภายใต้ชื่อ คลินิกทะเลใจ ต่อไป โดยในการให้บริการของคลินิกทะเลใจจะกำหนดแบ่งกลุ่มผู้ป่วยออกเป็น 3 กลุ่มในจำนวนเท่าๆกัน เพื่อลดความแออัดของสถานที่ในการให้บริการผู้ป่วยที่มีพื้นที่อยู่อย่างจำกัดในขณะนั้น โดยจะให้บริการทุกๆวันพุธที่ 1-3 ของเดือน ต่อมาเมื่อปี 2556 ทางโรงพยาบาลหัวหิน ได้ดำเนินการก่อสร้างอาคารคลินิกควบคุมโรคจนแล้วเสร็จจึงได้ทำการย้ายสถานที่ให้บริการมาประจำอยู่ที่อาคารคลินิกควบคุมโรคจนกระทั่งปัจจุบัน และเมื่อช่วงเดือน มีนาคม 2558 ที่ผ่านมา เนื่องจากมีผู้มาขอเข้ารับการบริการที่คลินิกทะเลใจ เพื่อขอรับยาต้านไวรัสเพิ่มมากขึ้น จึงได้มีการขยายกลุ่มของผู้ป่วยเพิ่มอีก 1 กลุ่ม โดยคัดเลือกผู้ป่วยที่มีประวัติการรับยาดี จำนวน 142 คน เปิดเป็นกลุ่ม 4 ให้บริการในวันพุธที่ 4 ของเดือน โดยนัดรับยา 3 เดือน/ครั้ง</a:t>
            </a:r>
          </a:p>
          <a:p>
            <a:pPr marL="0" indent="0">
              <a:buNone/>
            </a:pPr>
            <a:endParaRPr lang="th-TH" sz="2000" b="0" dirty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  	</a:t>
            </a:r>
          </a:p>
        </p:txBody>
      </p:sp>
    </p:spTree>
    <p:extLst>
      <p:ext uri="{BB962C8B-B14F-4D97-AF65-F5344CB8AC3E}">
        <p14:creationId xmlns:p14="http://schemas.microsoft.com/office/powerpoint/2010/main" val="273873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บริบท / ภาพรวม / สภาพ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ปัญหา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	ส่วน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ผู้ป่วยที่ตรวจพบเชื้อเอชไอวีรายใหม่จะนัดเจาะ </a:t>
            </a:r>
            <a:r>
              <a:rPr lang="en-US" sz="2000" b="0" dirty="0">
                <a:latin typeface="Angsana New" pitchFamily="18" charset="-34"/>
                <a:cs typeface="Angsana New" pitchFamily="18" charset="-34"/>
              </a:rPr>
              <a:t>CD4 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ทุกวันพฤหัสบดีที่ 1 และ 3 ของทุกเดือน เพื่อทราบผลแล้ว ก็จะทำการกำหนดกลุ่มให้กับผู้ป่วยเขารับการเช่นเดียวกับผู้ป่วยรับยารายเก่าตามกลุ่มที่คนเองได้รับการคัดเลือก โดยเกณฑ์การคัดเลือกจะเป็นการเฉลี่ยจำนวนผู้ป่วยในแต่ละกลุ่มในสมดุลกันไม่เน้นหนักไปที่กลุ่มใดกลุ่มหนึ่ง</a:t>
            </a:r>
          </a:p>
          <a:p>
            <a:pPr marL="0" indent="0">
              <a:buNone/>
            </a:pP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	สภาพปัญหาที่เกิดขึ้นกับผู้ป่วยติดเชื้อเอชไอวี ส่วนใหญ่เกิดจากการที่ผู้ป่วยไม่ยอมเข้ารับการรักษาอย่างต่อเนื่อง</a:t>
            </a:r>
            <a:r>
              <a:rPr lang="th-TH" sz="2000" b="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000" b="0" dirty="0" smtClean="0">
                <a:latin typeface="Angsana New" pitchFamily="18" charset="-34"/>
                <a:cs typeface="Angsana New" pitchFamily="18" charset="-34"/>
              </a:rPr>
              <a:t>โดยที่ตัวผู้ป่วยไม่บอกผลการตรวจเลือดให้กับคู่ของตัวเอง ทำให้คู่ของตัวเองไม่ทราบสถานะการติดเชื้อเอชไอวี ทำให้ไม่สามารถเข้าสู่กระบวนการรักษาหรือเข้ารักษาได้ล่าช้ากว่าผู้ที่ทราบผลแล้วยินยอมเข้ารับการรักษาเลย ทำให้ผู้ป่วยมีภาวะร่างกายอ่อนแอและเสียชีวิต หรือเกิดภาวะแทรกซ้อนทำให้เกิดการติดเชื้อฉวยโอกาส เช่น โรควัณโรค ที่เป็นสาเหตุหลักที่ทำให้อัตราการตายของผู้ป่วยที่ติดเชื้อเอชไอวีสูงกว่าระดับเขตและระดับประเทศในปัจจุบัน </a:t>
            </a:r>
            <a:endParaRPr lang="th-TH" sz="2000" b="0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938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568440" cy="1691640"/>
          </a:xfrm>
        </p:spPr>
        <p:txBody>
          <a:bodyPr/>
          <a:lstStyle/>
          <a:p>
            <a:r>
              <a:rPr lang="th-TH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สถานการณ์ของผู้ป่วยติดเชื้อ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HIV</a:t>
            </a:r>
            <a:endParaRPr lang="th-TH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188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81001"/>
            <a:ext cx="8663880" cy="1295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สถานภาพของผู้ติดเชื้อเอชไอ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วีทั้งหมด ที่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ลงทะเบียนเข้ารับบริการดูแล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รักษา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ระดับประเทศ  ณ สิ้นเดือนมิถุนายน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2557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(รวมทุกสิทธิการรักษาพยาบาล)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endParaRPr lang="th-TH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60932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ฐานข้อมูล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NAP – Plus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สำนักงานหลักประกันสุขภาพแห่งชาติ</a:t>
            </a:r>
          </a:p>
          <a:p>
            <a:pPr algn="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สนันสนุนวิชาการด้านระบาดวิทยาโดย ศูนย์ความร่วมมือไทย – สหรัฐ ด้านสาธารณสุข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5" t="28383" r="7549" b="13204"/>
          <a:stretch/>
        </p:blipFill>
        <p:spPr bwMode="auto">
          <a:xfrm>
            <a:off x="469316" y="1524000"/>
            <a:ext cx="820891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2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33401"/>
            <a:ext cx="86106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สถานการณ์ของผู้ติดเชื้อเอชไอวี ที่เข้ารับบริการดูแลรักษา (สะสมทั้งหมด)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ของ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โรงพยาบาลหัวหิน 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เขตบริการสุขภาพที่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5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และระดับประเทศ </a:t>
            </a:r>
            <a:endParaRPr lang="th-TH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 algn="ctr">
              <a:buNone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ณ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สิ้นเดือนกันยายน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2556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86808" y="6146140"/>
            <a:ext cx="456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ที่มา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ฐานข้อมูล </a:t>
            </a:r>
            <a:r>
              <a:rPr lang="en-US" sz="1800" dirty="0" smtClean="0">
                <a:latin typeface="Angsana New" pitchFamily="18" charset="-34"/>
                <a:cs typeface="Angsana New" pitchFamily="18" charset="-34"/>
              </a:rPr>
              <a:t>NAP – Plus </a:t>
            </a:r>
            <a:r>
              <a:rPr lang="th-TH" sz="1800" dirty="0" smtClean="0">
                <a:latin typeface="Angsana New" pitchFamily="18" charset="-34"/>
                <a:cs typeface="Angsana New" pitchFamily="18" charset="-34"/>
              </a:rPr>
              <a:t>สำนักงานหลักประกันสุขภาพแห่งชาติ</a:t>
            </a:r>
            <a:endParaRPr lang="th-TH" sz="1800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23739" r="37486" b="11960"/>
          <a:stretch/>
        </p:blipFill>
        <p:spPr bwMode="auto">
          <a:xfrm>
            <a:off x="5952976" y="2667000"/>
            <a:ext cx="2795488" cy="30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7" t="23054" r="38725" b="11245"/>
          <a:stretch/>
        </p:blipFill>
        <p:spPr bwMode="auto">
          <a:xfrm>
            <a:off x="467543" y="2636912"/>
            <a:ext cx="2765431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7" t="24157" r="35537" b="19598"/>
          <a:stretch/>
        </p:blipFill>
        <p:spPr bwMode="auto">
          <a:xfrm>
            <a:off x="3131840" y="2636912"/>
            <a:ext cx="281983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1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มุม">
  <a:themeElements>
    <a:clrScheme name="มุม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มุม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มุ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609</TotalTime>
  <Words>1522</Words>
  <Application>Microsoft Office PowerPoint</Application>
  <PresentationFormat>นำเสนอทางหน้าจอ (4:3)</PresentationFormat>
  <Paragraphs>185</Paragraphs>
  <Slides>27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27</vt:i4>
      </vt:variant>
    </vt:vector>
  </HeadingPairs>
  <TitlesOfParts>
    <vt:vector size="28" baseType="lpstr">
      <vt:lpstr>มุม</vt:lpstr>
      <vt:lpstr>โรงพยาบาลหัวหิน  ขนาด 340 เตียง อำเภอหัวหิน จังหวัดประจวบคีรีขันธ์</vt:lpstr>
      <vt:lpstr>แผนที่อำเภอหัวหิน</vt:lpstr>
      <vt:lpstr>งานนำเสนอ PowerPoint</vt:lpstr>
      <vt:lpstr>บริบท / ภาพรวม / สภาพปัญหา</vt:lpstr>
      <vt:lpstr>บริบท / ภาพรวม / สภาพปัญหา</vt:lpstr>
      <vt:lpstr>บริบท / ภาพรวม / สภาพปัญหา</vt:lpstr>
      <vt:lpstr>สถานการณ์ของผู้ป่วยติดเชื้อ HIV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การวัดผลและผลของการเปลี่ยนแปลง </vt:lpstr>
      <vt:lpstr>ตัวชี้วัดด้านการดำเนินงานคลินิก HIV</vt:lpstr>
      <vt:lpstr>ตัวชี้วัดด้านการดำเนินงานคลินิก TB</vt:lpstr>
      <vt:lpstr>กราฟแสดงตัวชี้วัดด้านการดำเนินงานคลินิก TB</vt:lpstr>
      <vt:lpstr>ตัวชี้วัดผสมผสานระหว่างการดำเนินงานคลินิกTB/HIV</vt:lpstr>
      <vt:lpstr>กระบวนการพัฒนาเพื่อให้ได้มาซึ่งคุณภาพ / กิจกรรมพัฒนา </vt:lpstr>
      <vt:lpstr>บทเรียนที่ได้รับ</vt:lpstr>
      <vt:lpstr>ประเด็นการพัฒนาต่อเนื่องด้านงานเอดส์</vt:lpstr>
      <vt:lpstr>ประเด็นการพัฒนาต่อเนื่องด้านงานวัณโรค</vt:lpstr>
      <vt:lpstr>งานนำเสนอ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โรงพยาบาล</dc:title>
  <dc:creator>Akechittra Sukkul</dc:creator>
  <cp:lastModifiedBy>USER</cp:lastModifiedBy>
  <cp:revision>33</cp:revision>
  <dcterms:created xsi:type="dcterms:W3CDTF">2015-05-07T05:00:35Z</dcterms:created>
  <dcterms:modified xsi:type="dcterms:W3CDTF">2015-05-29T06:08:18Z</dcterms:modified>
</cp:coreProperties>
</file>